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</p:sldIdLst>
  <p:sldSz cy="5143500" cx="9144000"/>
  <p:notesSz cx="6858000" cy="9144000"/>
  <p:embeddedFontLst>
    <p:embeddedFont>
      <p:font typeface="Montserrat"/>
      <p:regular r:id="rId38"/>
      <p:bold r:id="rId39"/>
      <p:italic r:id="rId40"/>
      <p:boldItalic r:id="rId41"/>
    </p:embeddedFont>
    <p:embeddedFont>
      <p:font typeface="Lato"/>
      <p:regular r:id="rId42"/>
      <p:bold r:id="rId43"/>
      <p:italic r:id="rId44"/>
      <p:boldItalic r:id="rId45"/>
    </p:embeddedFont>
    <p:embeddedFont>
      <p:font typeface="Montserrat Medium"/>
      <p:regular r:id="rId46"/>
      <p:bold r:id="rId47"/>
      <p:italic r:id="rId48"/>
      <p:boldItalic r:id="rId49"/>
    </p:embeddedFont>
    <p:embeddedFont>
      <p:font typeface="Lato Black"/>
      <p:bold r:id="rId50"/>
      <p:boldItalic r:id="rId5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-italic.fntdata"/><Relationship Id="rId42" Type="http://schemas.openxmlformats.org/officeDocument/2006/relationships/font" Target="fonts/Lato-regular.fntdata"/><Relationship Id="rId41" Type="http://schemas.openxmlformats.org/officeDocument/2006/relationships/font" Target="fonts/Montserrat-boldItalic.fntdata"/><Relationship Id="rId44" Type="http://schemas.openxmlformats.org/officeDocument/2006/relationships/font" Target="fonts/Lato-italic.fntdata"/><Relationship Id="rId43" Type="http://schemas.openxmlformats.org/officeDocument/2006/relationships/font" Target="fonts/Lato-bold.fntdata"/><Relationship Id="rId46" Type="http://schemas.openxmlformats.org/officeDocument/2006/relationships/font" Target="fonts/MontserratMedium-regular.fntdata"/><Relationship Id="rId45" Type="http://schemas.openxmlformats.org/officeDocument/2006/relationships/font" Target="fonts/Lato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MontserratMedium-italic.fntdata"/><Relationship Id="rId47" Type="http://schemas.openxmlformats.org/officeDocument/2006/relationships/font" Target="fonts/MontserratMedium-bold.fntdata"/><Relationship Id="rId49" Type="http://schemas.openxmlformats.org/officeDocument/2006/relationships/font" Target="fonts/MontserratMedium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font" Target="fonts/Montserrat-bold.fntdata"/><Relationship Id="rId38" Type="http://schemas.openxmlformats.org/officeDocument/2006/relationships/font" Target="fonts/Montserrat-regular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LatoBlack-boldItalic.fntdata"/><Relationship Id="rId50" Type="http://schemas.openxmlformats.org/officeDocument/2006/relationships/font" Target="fonts/LatoBlack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3b1977b4d7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3b1977b4d7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3b201aa16f5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3b201aa16f5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3b201aa16f5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3b201aa16f5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3b201aa16f5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3b201aa16f5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b201aa16f5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b201aa16f5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3b201aa16f5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3b201aa16f5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3b201aa16f5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3b201aa16f5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3b201aa16f5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3b201aa16f5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3b201aa16f5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3b201aa16f5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3b201aa16f5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3b201aa16f5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a15bae46a6_0_2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a15bae46a6_0_2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3b3c7dd80a6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3b3c7dd80a6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3b2ea5642d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3b2ea5642d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3b3c7dd80a6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3b3c7dd80a6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3b24385667d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3b24385667d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3b24385667d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3b24385667d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3b24385667d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3b24385667d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3b24385667d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3b24385667d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3b24385667d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3b24385667d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3b3c7dd80a6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3b3c7dd80a6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3b3c7dd80a6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3b3c7dd80a6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a15bae46a6_0_2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a15bae46a6_0_2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3b24385667d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3b24385667d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3b3dce13e99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3b3dce13e99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3b3dce13e99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3b3dce13e99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3a15bae46a6_0_3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3a15bae46a6_0_3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b1554d8c32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3b1554d8c32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3a15bae46a6_0_3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3a15bae46a6_0_3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3a15bae46a6_0_3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3a15bae46a6_0_3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3a15bae46a6_0_3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3a15bae46a6_0_3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3a15bae46a6_0_3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3a15bae46a6_0_3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3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3.png"/><Relationship Id="rId4" Type="http://schemas.openxmlformats.org/officeDocument/2006/relationships/image" Target="../media/image1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1.png"/><Relationship Id="rId4" Type="http://schemas.openxmlformats.org/officeDocument/2006/relationships/image" Target="../media/image1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0.png"/><Relationship Id="rId4" Type="http://schemas.openxmlformats.org/officeDocument/2006/relationships/image" Target="../media/image2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1.png"/><Relationship Id="rId4" Type="http://schemas.openxmlformats.org/officeDocument/2006/relationships/image" Target="../media/image3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0.png"/><Relationship Id="rId4" Type="http://schemas.openxmlformats.org/officeDocument/2006/relationships/image" Target="../media/image36.png"/><Relationship Id="rId5" Type="http://schemas.openxmlformats.org/officeDocument/2006/relationships/image" Target="../media/image2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8.png"/><Relationship Id="rId4" Type="http://schemas.openxmlformats.org/officeDocument/2006/relationships/image" Target="../media/image4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5.png"/><Relationship Id="rId4" Type="http://schemas.openxmlformats.org/officeDocument/2006/relationships/image" Target="../media/image2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7.png"/><Relationship Id="rId4" Type="http://schemas.openxmlformats.org/officeDocument/2006/relationships/image" Target="../media/image4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0.png"/><Relationship Id="rId4" Type="http://schemas.openxmlformats.org/officeDocument/2006/relationships/image" Target="../media/image4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8.png"/><Relationship Id="rId4" Type="http://schemas.openxmlformats.org/officeDocument/2006/relationships/image" Target="../media/image4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4.png"/><Relationship Id="rId4" Type="http://schemas.openxmlformats.org/officeDocument/2006/relationships/image" Target="../media/image5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3.png"/><Relationship Id="rId4" Type="http://schemas.openxmlformats.org/officeDocument/2006/relationships/image" Target="../media/image4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9.png"/><Relationship Id="rId4" Type="http://schemas.openxmlformats.org/officeDocument/2006/relationships/image" Target="../media/image49.png"/><Relationship Id="rId5" Type="http://schemas.openxmlformats.org/officeDocument/2006/relationships/image" Target="../media/image5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Relationship Id="rId4" Type="http://schemas.openxmlformats.org/officeDocument/2006/relationships/image" Target="../media/image2.png"/><Relationship Id="rId9" Type="http://schemas.openxmlformats.org/officeDocument/2006/relationships/image" Target="../media/image6.png"/><Relationship Id="rId5" Type="http://schemas.openxmlformats.org/officeDocument/2006/relationships/image" Target="../media/image9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image" Target="../media/image10.png"/><Relationship Id="rId5" Type="http://schemas.openxmlformats.org/officeDocument/2006/relationships/image" Target="../media/image12.png"/><Relationship Id="rId6" Type="http://schemas.openxmlformats.org/officeDocument/2006/relationships/image" Target="../media/image18.png"/><Relationship Id="rId7" Type="http://schemas.openxmlformats.org/officeDocument/2006/relationships/image" Target="../media/image45.png"/><Relationship Id="rId8" Type="http://schemas.openxmlformats.org/officeDocument/2006/relationships/image" Target="../media/image2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Relationship Id="rId4" Type="http://schemas.openxmlformats.org/officeDocument/2006/relationships/image" Target="../media/image13.png"/><Relationship Id="rId5" Type="http://schemas.openxmlformats.org/officeDocument/2006/relationships/image" Target="../media/image3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type="ctrTitle"/>
          </p:nvPr>
        </p:nvSpPr>
        <p:spPr>
          <a:xfrm>
            <a:off x="536150" y="1118775"/>
            <a:ext cx="8520600" cy="16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ar"/>
              <a:t>Library Management System</a:t>
            </a:r>
            <a:endParaRPr/>
          </a:p>
        </p:txBody>
      </p:sp>
      <p:sp>
        <p:nvSpPr>
          <p:cNvPr id="135" name="Google Shape;135;p13"/>
          <p:cNvSpPr txBox="1"/>
          <p:nvPr>
            <p:ph idx="1" type="subTitle"/>
          </p:nvPr>
        </p:nvSpPr>
        <p:spPr>
          <a:xfrm>
            <a:off x="3159300" y="3409400"/>
            <a:ext cx="5984700" cy="178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1" algn="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lang="ar" sz="2278">
                <a:latin typeface="Montserrat Medium"/>
                <a:ea typeface="Montserrat Medium"/>
                <a:cs typeface="Montserrat Medium"/>
                <a:sym typeface="Montserrat Medium"/>
              </a:rPr>
              <a:t>إعداد الطلاب : يمان المطر - حسن يحيى - يوسف الزعبي</a:t>
            </a:r>
            <a:endParaRPr sz="2278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1" algn="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lang="ar" sz="2278">
                <a:latin typeface="Montserrat Medium"/>
                <a:ea typeface="Montserrat Medium"/>
                <a:cs typeface="Montserrat Medium"/>
                <a:sym typeface="Montserrat Medium"/>
              </a:rPr>
              <a:t>إشراف: الدكتورة ثراء أصلان </a:t>
            </a:r>
            <a:endParaRPr sz="2278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1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t/>
            </a:r>
            <a:endParaRPr sz="1315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2"/>
          <p:cNvSpPr txBox="1"/>
          <p:nvPr/>
        </p:nvSpPr>
        <p:spPr>
          <a:xfrm>
            <a:off x="2748750" y="0"/>
            <a:ext cx="3646500" cy="70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ar" sz="3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Gantt diagram</a:t>
            </a:r>
            <a:endParaRPr sz="3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00" name="Google Shape;20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05900"/>
            <a:ext cx="9144000" cy="443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3"/>
          <p:cNvSpPr txBox="1"/>
          <p:nvPr>
            <p:ph type="title"/>
          </p:nvPr>
        </p:nvSpPr>
        <p:spPr>
          <a:xfrm>
            <a:off x="1052550" y="211470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ar" sz="4300"/>
              <a:t>Activity</a:t>
            </a:r>
            <a:r>
              <a:rPr lang="ar" sz="4300"/>
              <a:t> diagrams</a:t>
            </a:r>
            <a:endParaRPr sz="43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84750" y="0"/>
            <a:ext cx="2959250" cy="4228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53925" y="0"/>
            <a:ext cx="2530826" cy="4228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0"/>
            <a:ext cx="3653925" cy="5120051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24"/>
          <p:cNvSpPr txBox="1"/>
          <p:nvPr/>
        </p:nvSpPr>
        <p:spPr>
          <a:xfrm>
            <a:off x="6184750" y="0"/>
            <a:ext cx="1584900" cy="41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ar"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UC-01 تسجيل الدخول </a:t>
            </a:r>
            <a:endParaRPr b="1" sz="11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4" name="Google Shape;214;p24"/>
          <p:cNvSpPr txBox="1"/>
          <p:nvPr/>
        </p:nvSpPr>
        <p:spPr>
          <a:xfrm>
            <a:off x="3414775" y="0"/>
            <a:ext cx="1983900" cy="49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ar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UC-02 عرض تفاصيل الكتاب </a:t>
            </a:r>
            <a:endParaRPr b="1"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5" name="Google Shape;215;p24"/>
          <p:cNvSpPr txBox="1"/>
          <p:nvPr/>
        </p:nvSpPr>
        <p:spPr>
          <a:xfrm>
            <a:off x="-5500" y="0"/>
            <a:ext cx="1983900" cy="49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ar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UC-03 استعارة الكتاب </a:t>
            </a:r>
            <a:endParaRPr b="1"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76235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25"/>
          <p:cNvSpPr txBox="1"/>
          <p:nvPr/>
        </p:nvSpPr>
        <p:spPr>
          <a:xfrm>
            <a:off x="824525" y="149725"/>
            <a:ext cx="2158500" cy="4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ar"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UC-05 تجديد استعارة </a:t>
            </a:r>
            <a:endParaRPr b="1" sz="11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22" name="Google Shape;222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8150" y="0"/>
            <a:ext cx="430585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25"/>
          <p:cNvSpPr txBox="1"/>
          <p:nvPr/>
        </p:nvSpPr>
        <p:spPr>
          <a:xfrm>
            <a:off x="4838150" y="149725"/>
            <a:ext cx="2158500" cy="4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ar"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UC-04 </a:t>
            </a:r>
            <a:r>
              <a:rPr b="1" lang="ar"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إرجاع</a:t>
            </a:r>
            <a:r>
              <a:rPr b="1" lang="ar"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كتاب</a:t>
            </a:r>
            <a:endParaRPr b="1" sz="11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1550" y="0"/>
            <a:ext cx="43924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26"/>
          <p:cNvSpPr txBox="1"/>
          <p:nvPr/>
        </p:nvSpPr>
        <p:spPr>
          <a:xfrm>
            <a:off x="4809875" y="42775"/>
            <a:ext cx="2158500" cy="4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ar"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UC-06 حجز كتاب</a:t>
            </a:r>
            <a:endParaRPr b="1" sz="11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30" name="Google Shape;230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2775"/>
            <a:ext cx="4572276" cy="5100725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26"/>
          <p:cNvSpPr txBox="1"/>
          <p:nvPr/>
        </p:nvSpPr>
        <p:spPr>
          <a:xfrm>
            <a:off x="0" y="42775"/>
            <a:ext cx="2158500" cy="4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ar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UC-07 دفع غرامة</a:t>
            </a:r>
            <a:endParaRPr b="1"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7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37" name="Google Shape;23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40300" y="0"/>
            <a:ext cx="420369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27"/>
          <p:cNvSpPr txBox="1"/>
          <p:nvPr/>
        </p:nvSpPr>
        <p:spPr>
          <a:xfrm>
            <a:off x="4940300" y="0"/>
            <a:ext cx="2158500" cy="4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ar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UC-08 البحث عن كتاب</a:t>
            </a:r>
            <a:endParaRPr b="1"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39" name="Google Shape;239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-23875"/>
            <a:ext cx="4823875" cy="5167375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27"/>
          <p:cNvSpPr txBox="1"/>
          <p:nvPr/>
        </p:nvSpPr>
        <p:spPr>
          <a:xfrm>
            <a:off x="0" y="162975"/>
            <a:ext cx="2158500" cy="4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ar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UC-09 </a:t>
            </a:r>
            <a:r>
              <a:rPr b="1" lang="ar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إنشاء</a:t>
            </a:r>
            <a:r>
              <a:rPr b="1" lang="ar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حساب</a:t>
            </a:r>
            <a:endParaRPr b="1"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61050" y="57150"/>
            <a:ext cx="3209996" cy="5029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6050" y="57150"/>
            <a:ext cx="4593150" cy="5086350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28"/>
          <p:cNvSpPr txBox="1"/>
          <p:nvPr/>
        </p:nvSpPr>
        <p:spPr>
          <a:xfrm>
            <a:off x="5861050" y="0"/>
            <a:ext cx="2158500" cy="4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ar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UC-</a:t>
            </a:r>
            <a:r>
              <a:rPr b="1" lang="ar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10 إضافة</a:t>
            </a:r>
            <a:r>
              <a:rPr b="1" lang="ar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كتاب  </a:t>
            </a:r>
            <a:endParaRPr b="1"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8" name="Google Shape;248;p28"/>
          <p:cNvSpPr txBox="1"/>
          <p:nvPr/>
        </p:nvSpPr>
        <p:spPr>
          <a:xfrm>
            <a:off x="146050" y="57150"/>
            <a:ext cx="2158500" cy="4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ar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UC-11 تعديل كتاب  </a:t>
            </a:r>
            <a:endParaRPr b="1"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Google Shape;25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80875" y="254000"/>
            <a:ext cx="5410226" cy="488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69050" y="-10583"/>
            <a:ext cx="1830925" cy="734475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29"/>
          <p:cNvSpPr txBox="1"/>
          <p:nvPr/>
        </p:nvSpPr>
        <p:spPr>
          <a:xfrm>
            <a:off x="4093625" y="365863"/>
            <a:ext cx="2158500" cy="4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ar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UC-12 حذف كتاب  </a:t>
            </a:r>
            <a:endParaRPr b="1"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56" name="Google Shape;256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0"/>
            <a:ext cx="362531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29"/>
          <p:cNvSpPr txBox="1"/>
          <p:nvPr/>
        </p:nvSpPr>
        <p:spPr>
          <a:xfrm>
            <a:off x="0" y="84338"/>
            <a:ext cx="2158500" cy="4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ar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UC-13 ادارة المستخدمين </a:t>
            </a:r>
            <a:endParaRPr b="1"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82825" y="0"/>
            <a:ext cx="506117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30"/>
          <p:cNvSpPr txBox="1"/>
          <p:nvPr/>
        </p:nvSpPr>
        <p:spPr>
          <a:xfrm>
            <a:off x="4082825" y="-12"/>
            <a:ext cx="2158500" cy="4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ar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UC-14 عرض سجل الاستعارات</a:t>
            </a:r>
            <a:endParaRPr b="1"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64" name="Google Shape;264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52950"/>
            <a:ext cx="3807875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30"/>
          <p:cNvSpPr txBox="1"/>
          <p:nvPr/>
        </p:nvSpPr>
        <p:spPr>
          <a:xfrm>
            <a:off x="0" y="0"/>
            <a:ext cx="1712400" cy="6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ar"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UC-15 تسجيل الخروج</a:t>
            </a:r>
            <a:endParaRPr b="1" sz="11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1"/>
          <p:cNvSpPr txBox="1"/>
          <p:nvPr>
            <p:ph type="title"/>
          </p:nvPr>
        </p:nvSpPr>
        <p:spPr>
          <a:xfrm>
            <a:off x="1380000" y="0"/>
            <a:ext cx="6384000" cy="82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ar"/>
              <a:t>ERD (Entity Relational Diagram)</a:t>
            </a:r>
            <a:endParaRPr/>
          </a:p>
        </p:txBody>
      </p:sp>
      <p:pic>
        <p:nvPicPr>
          <p:cNvPr id="271" name="Google Shape;271;p31"/>
          <p:cNvPicPr preferRelativeResize="0"/>
          <p:nvPr/>
        </p:nvPicPr>
        <p:blipFill rotWithShape="1">
          <a:blip r:embed="rId3">
            <a:alphaModFix/>
          </a:blip>
          <a:srcRect b="0" l="4420" r="12322" t="0"/>
          <a:stretch/>
        </p:blipFill>
        <p:spPr>
          <a:xfrm>
            <a:off x="0" y="596900"/>
            <a:ext cx="9144000" cy="4546599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31"/>
          <p:cNvSpPr/>
          <p:nvPr/>
        </p:nvSpPr>
        <p:spPr>
          <a:xfrm>
            <a:off x="1003025" y="923925"/>
            <a:ext cx="1253700" cy="3957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ar" sz="900">
                <a:latin typeface="Lato"/>
                <a:ea typeface="Lato"/>
                <a:cs typeface="Lato"/>
                <a:sym typeface="Lato"/>
              </a:rPr>
              <a:t>Employee_ID</a:t>
            </a:r>
            <a:endParaRPr b="1" sz="9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3" name="Google Shape;273;p31"/>
          <p:cNvSpPr/>
          <p:nvPr/>
        </p:nvSpPr>
        <p:spPr>
          <a:xfrm>
            <a:off x="920175" y="3760375"/>
            <a:ext cx="1253700" cy="3957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ar" sz="900">
                <a:latin typeface="Lato"/>
                <a:ea typeface="Lato"/>
                <a:cs typeface="Lato"/>
                <a:sym typeface="Lato"/>
              </a:rPr>
              <a:t>Join</a:t>
            </a:r>
            <a:r>
              <a:rPr b="1" lang="ar" sz="900">
                <a:latin typeface="Lato"/>
                <a:ea typeface="Lato"/>
                <a:cs typeface="Lato"/>
                <a:sym typeface="Lato"/>
              </a:rPr>
              <a:t>_date</a:t>
            </a:r>
            <a:endParaRPr b="1" sz="9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4" name="Google Shape;274;p31"/>
          <p:cNvSpPr/>
          <p:nvPr/>
        </p:nvSpPr>
        <p:spPr>
          <a:xfrm flipH="1">
            <a:off x="5461925" y="4623800"/>
            <a:ext cx="1647000" cy="519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5" name="Google Shape;275;p31"/>
          <p:cNvSpPr/>
          <p:nvPr/>
        </p:nvSpPr>
        <p:spPr>
          <a:xfrm flipH="1" rot="9422343">
            <a:off x="5300851" y="4203464"/>
            <a:ext cx="189950" cy="468769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6" name="Google Shape;276;p31"/>
          <p:cNvSpPr/>
          <p:nvPr/>
        </p:nvSpPr>
        <p:spPr>
          <a:xfrm>
            <a:off x="8148950" y="3450225"/>
            <a:ext cx="938400" cy="3957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ar" sz="900">
                <a:latin typeface="Lato"/>
                <a:ea typeface="Lato"/>
                <a:cs typeface="Lato"/>
                <a:sym typeface="Lato"/>
              </a:rPr>
              <a:t>Payment_Status</a:t>
            </a:r>
            <a:endParaRPr b="1" sz="9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7" name="Google Shape;277;p31"/>
          <p:cNvSpPr/>
          <p:nvPr/>
        </p:nvSpPr>
        <p:spPr>
          <a:xfrm>
            <a:off x="7162375" y="3760375"/>
            <a:ext cx="246000" cy="1899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ar" sz="900">
                <a:latin typeface="Lato"/>
                <a:ea typeface="Lato"/>
                <a:cs typeface="Lato"/>
                <a:sym typeface="Lato"/>
              </a:rPr>
              <a:t>1</a:t>
            </a:r>
            <a:endParaRPr b="1" sz="90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78" name="Google Shape;278;p31"/>
          <p:cNvCxnSpPr>
            <a:endCxn id="276" idx="2"/>
          </p:cNvCxnSpPr>
          <p:nvPr/>
        </p:nvCxnSpPr>
        <p:spPr>
          <a:xfrm flipH="1" rot="10800000">
            <a:off x="7889450" y="3648075"/>
            <a:ext cx="259500" cy="195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9" name="Google Shape;279;p31"/>
          <p:cNvSpPr/>
          <p:nvPr/>
        </p:nvSpPr>
        <p:spPr>
          <a:xfrm flipH="1">
            <a:off x="1313475" y="1629675"/>
            <a:ext cx="938400" cy="586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0" name="Google Shape;280;p31"/>
          <p:cNvSpPr/>
          <p:nvPr/>
        </p:nvSpPr>
        <p:spPr>
          <a:xfrm flipH="1">
            <a:off x="1313475" y="1921075"/>
            <a:ext cx="938400" cy="586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1" name="Google Shape;281;p31"/>
          <p:cNvSpPr/>
          <p:nvPr/>
        </p:nvSpPr>
        <p:spPr>
          <a:xfrm flipH="1">
            <a:off x="1986975" y="1693825"/>
            <a:ext cx="420000" cy="634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2" name="Google Shape;282;p31"/>
          <p:cNvSpPr/>
          <p:nvPr/>
        </p:nvSpPr>
        <p:spPr>
          <a:xfrm flipH="1" rot="2927333">
            <a:off x="2193069" y="1693814"/>
            <a:ext cx="192613" cy="634846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3" name="Google Shape;283;p31"/>
          <p:cNvSpPr/>
          <p:nvPr/>
        </p:nvSpPr>
        <p:spPr>
          <a:xfrm>
            <a:off x="72725" y="3450225"/>
            <a:ext cx="780600" cy="3957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ar" sz="900">
                <a:latin typeface="Lato"/>
                <a:ea typeface="Lato"/>
                <a:cs typeface="Lato"/>
                <a:sym typeface="Lato"/>
              </a:rPr>
              <a:t>Role</a:t>
            </a:r>
            <a:endParaRPr b="1" sz="90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84" name="Google Shape;284;p31"/>
          <p:cNvCxnSpPr/>
          <p:nvPr/>
        </p:nvCxnSpPr>
        <p:spPr>
          <a:xfrm flipH="1" rot="10800000">
            <a:off x="739009" y="2880874"/>
            <a:ext cx="339000" cy="627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ar" sz="3300"/>
              <a:t>Actors</a:t>
            </a:r>
            <a:endParaRPr sz="3300"/>
          </a:p>
        </p:txBody>
      </p:sp>
      <p:sp>
        <p:nvSpPr>
          <p:cNvPr id="141" name="Google Shape;141;p14"/>
          <p:cNvSpPr txBox="1"/>
          <p:nvPr>
            <p:ph idx="1" type="body"/>
          </p:nvPr>
        </p:nvSpPr>
        <p:spPr>
          <a:xfrm>
            <a:off x="2819425" y="1576275"/>
            <a:ext cx="5630400" cy="24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ar" sz="1900"/>
              <a:t>Guest -1 (زائر)</a:t>
            </a:r>
            <a:endParaRPr b="1" sz="1900"/>
          </a:p>
          <a:p>
            <a:pPr indent="0" lvl="0" marL="0" rtl="1" algn="r">
              <a:spcBef>
                <a:spcPts val="1200"/>
              </a:spcBef>
              <a:spcAft>
                <a:spcPts val="0"/>
              </a:spcAft>
              <a:buNone/>
            </a:pPr>
            <a:r>
              <a:rPr b="1" lang="ar" sz="1900"/>
              <a:t>Registered User -2 (مستخدم مسجل)</a:t>
            </a:r>
            <a:endParaRPr b="1" sz="1900"/>
          </a:p>
          <a:p>
            <a:pPr indent="0" lvl="0" marL="0" rtl="1" algn="r">
              <a:spcBef>
                <a:spcPts val="1200"/>
              </a:spcBef>
              <a:spcAft>
                <a:spcPts val="0"/>
              </a:spcAft>
              <a:buNone/>
            </a:pPr>
            <a:r>
              <a:rPr b="1" lang="ar" sz="1900"/>
              <a:t>Librarian -3 (أمين المكتبة)</a:t>
            </a:r>
            <a:endParaRPr b="1" sz="1900"/>
          </a:p>
          <a:p>
            <a:pPr indent="0" lvl="0" marL="0" rtl="1" algn="r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9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2"/>
          <p:cNvSpPr txBox="1"/>
          <p:nvPr>
            <p:ph type="title"/>
          </p:nvPr>
        </p:nvSpPr>
        <p:spPr>
          <a:xfrm>
            <a:off x="1380000" y="0"/>
            <a:ext cx="6384000" cy="82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ar"/>
              <a:t> Relational Schema</a:t>
            </a:r>
            <a:endParaRPr/>
          </a:p>
        </p:txBody>
      </p:sp>
      <p:pic>
        <p:nvPicPr>
          <p:cNvPr id="290" name="Google Shape;29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18625"/>
            <a:ext cx="9144024" cy="4524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3"/>
          <p:cNvSpPr txBox="1"/>
          <p:nvPr>
            <p:ph type="title"/>
          </p:nvPr>
        </p:nvSpPr>
        <p:spPr>
          <a:xfrm>
            <a:off x="1052550" y="-205900"/>
            <a:ext cx="7038900" cy="91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ar"/>
              <a:t>Class diagram </a:t>
            </a:r>
            <a:endParaRPr/>
          </a:p>
        </p:txBody>
      </p:sp>
      <p:pic>
        <p:nvPicPr>
          <p:cNvPr id="296" name="Google Shape;29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45875"/>
            <a:ext cx="9144001" cy="4497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4"/>
          <p:cNvSpPr txBox="1"/>
          <p:nvPr>
            <p:ph type="title"/>
          </p:nvPr>
        </p:nvSpPr>
        <p:spPr>
          <a:xfrm>
            <a:off x="1052550" y="-205900"/>
            <a:ext cx="7038900" cy="91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1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ar"/>
              <a:t>تكملة…</a:t>
            </a:r>
            <a:endParaRPr/>
          </a:p>
        </p:txBody>
      </p:sp>
      <p:pic>
        <p:nvPicPr>
          <p:cNvPr id="302" name="Google Shape;30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08200"/>
            <a:ext cx="9144000" cy="4435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5"/>
          <p:cNvSpPr txBox="1"/>
          <p:nvPr>
            <p:ph type="title"/>
          </p:nvPr>
        </p:nvSpPr>
        <p:spPr>
          <a:xfrm>
            <a:off x="1052550" y="211470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ar" sz="4000"/>
              <a:t>Sequence diagram</a:t>
            </a:r>
            <a:r>
              <a:rPr lang="ar" sz="4000"/>
              <a:t> </a:t>
            </a:r>
            <a:endParaRPr sz="40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Google Shape;31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0250" y="0"/>
            <a:ext cx="44196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435545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9" name="Google Shape;31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9174" y="0"/>
            <a:ext cx="4344825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449437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5" name="Google Shape;32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1550" y="0"/>
            <a:ext cx="446245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452915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2" name="Google Shape;33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82725" y="0"/>
            <a:ext cx="5061275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382607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" name="Google Shape;338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17375" y="0"/>
            <a:ext cx="4526625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443022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4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5" name="Google Shape;34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26900" y="0"/>
            <a:ext cx="3917099" cy="5094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3934375" cy="509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5"/>
          <p:cNvSpPr txBox="1"/>
          <p:nvPr/>
        </p:nvSpPr>
        <p:spPr>
          <a:xfrm>
            <a:off x="5403975" y="2205400"/>
            <a:ext cx="3067800" cy="29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ar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Librarian:</a:t>
            </a:r>
            <a:endParaRPr b="1"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ar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1. تسجيل الدخول</a:t>
            </a:r>
            <a:endParaRPr b="1"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ar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2.البحث عن كتاب</a:t>
            </a:r>
            <a:endParaRPr b="1"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ar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3. عرض تفاصيل الكتاب</a:t>
            </a:r>
            <a:endParaRPr b="1"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ar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4. إضافة كتاب</a:t>
            </a:r>
            <a:endParaRPr b="1"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ar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5. تعديل كتاب</a:t>
            </a:r>
            <a:endParaRPr b="1"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ar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6. حذف كتاب</a:t>
            </a:r>
            <a:endParaRPr b="1"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ar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7. إدارة المستخدمين</a:t>
            </a:r>
            <a:endParaRPr b="1"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ar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8.تسجيل خروج</a:t>
            </a:r>
            <a:endParaRPr b="1"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7" name="Google Shape;147;p15"/>
          <p:cNvSpPr txBox="1"/>
          <p:nvPr/>
        </p:nvSpPr>
        <p:spPr>
          <a:xfrm>
            <a:off x="885400" y="228800"/>
            <a:ext cx="79233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lang="ar" sz="2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توزيع المتطلبات الوظيفية  (Functional Requirements per Actor)</a:t>
            </a:r>
            <a:endParaRPr sz="21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8" name="Google Shape;148;p15"/>
          <p:cNvSpPr txBox="1"/>
          <p:nvPr/>
        </p:nvSpPr>
        <p:spPr>
          <a:xfrm>
            <a:off x="6028450" y="804800"/>
            <a:ext cx="2443200" cy="169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ar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Guest:</a:t>
            </a:r>
            <a:endParaRPr b="1"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ar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1. البحث عن كتاب</a:t>
            </a:r>
            <a:endParaRPr b="1"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ar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2. عرض تفاصيل الكتاب</a:t>
            </a:r>
            <a:endParaRPr b="1"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ar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3. إنشاء حساب</a:t>
            </a:r>
            <a:endParaRPr b="1"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9" name="Google Shape;149;p15"/>
          <p:cNvSpPr txBox="1"/>
          <p:nvPr/>
        </p:nvSpPr>
        <p:spPr>
          <a:xfrm>
            <a:off x="1352400" y="837750"/>
            <a:ext cx="3393000" cy="3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ar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Registered User:</a:t>
            </a:r>
            <a:endParaRPr b="1"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ar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1.  تسجيل الدخول</a:t>
            </a:r>
            <a:endParaRPr b="1"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ar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2. عرض تفاصيل الكتاب</a:t>
            </a:r>
            <a:endParaRPr b="1"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ar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3. البحث عن كتاب</a:t>
            </a:r>
            <a:endParaRPr b="1"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ar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4. استعارة كتاب</a:t>
            </a:r>
            <a:endParaRPr b="1"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ar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5. تجديد استعارة</a:t>
            </a:r>
            <a:endParaRPr b="1"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ar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6. إرجاع كتاب</a:t>
            </a:r>
            <a:endParaRPr b="1"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ar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7. حجز كتاب</a:t>
            </a:r>
            <a:endParaRPr b="1"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ar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8.عرض سجل الاستعارات</a:t>
            </a:r>
            <a:endParaRPr b="1"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ar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9. تسجيل خروج</a:t>
            </a:r>
            <a:endParaRPr b="1"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1" name="Google Shape;351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01750" y="0"/>
            <a:ext cx="3842249" cy="5095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912875"/>
            <a:ext cx="4852650" cy="2279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0"/>
            <a:ext cx="4809876" cy="2767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43"/>
          <p:cNvSpPr txBox="1"/>
          <p:nvPr>
            <p:ph type="title"/>
          </p:nvPr>
        </p:nvSpPr>
        <p:spPr>
          <a:xfrm>
            <a:off x="1297500" y="11572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ar" sz="3400"/>
              <a:t>Version control</a:t>
            </a:r>
            <a:endParaRPr sz="3400"/>
          </a:p>
        </p:txBody>
      </p:sp>
      <p:sp>
        <p:nvSpPr>
          <p:cNvPr id="359" name="Google Shape;359;p43"/>
          <p:cNvSpPr txBox="1"/>
          <p:nvPr>
            <p:ph idx="1" type="body"/>
          </p:nvPr>
        </p:nvSpPr>
        <p:spPr>
          <a:xfrm>
            <a:off x="1109975" y="1029825"/>
            <a:ext cx="7761000" cy="400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1" algn="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rPr lang="ar" sz="2202">
                <a:latin typeface="Lato Black"/>
                <a:ea typeface="Lato Black"/>
                <a:cs typeface="Lato Black"/>
                <a:sym typeface="Lato Black"/>
              </a:rPr>
              <a:t>وصف المشروع:</a:t>
            </a:r>
            <a:endParaRPr sz="2202">
              <a:latin typeface="Lato Black"/>
              <a:ea typeface="Lato Black"/>
              <a:cs typeface="Lato Black"/>
              <a:sym typeface="Lato Black"/>
            </a:endParaRPr>
          </a:p>
          <a:p>
            <a:pPr indent="0" lvl="0" marL="0" rtl="1" algn="r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523"/>
              <a:buNone/>
            </a:pPr>
            <a:r>
              <a:t/>
            </a:r>
            <a:endParaRPr sz="1502">
              <a:latin typeface="Lato Black"/>
              <a:ea typeface="Lato Black"/>
              <a:cs typeface="Lato Black"/>
              <a:sym typeface="Lato Black"/>
            </a:endParaRPr>
          </a:p>
          <a:p>
            <a:pPr indent="0" lvl="0" marL="0" rtl="1" algn="r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523"/>
              <a:buNone/>
            </a:pPr>
            <a:r>
              <a:rPr lang="ar" sz="1502">
                <a:latin typeface="Lato Black"/>
                <a:ea typeface="Lato Black"/>
                <a:cs typeface="Lato Black"/>
                <a:sym typeface="Lato Black"/>
              </a:rPr>
              <a:t>نظام إدارة المكتبة هو تطبيق برمجي يهدف إلى أتمتة عمليات إدارة المكتبة. الأهداف الرئيسية للمشروع هي:</a:t>
            </a:r>
            <a:endParaRPr sz="1502">
              <a:latin typeface="Lato Black"/>
              <a:ea typeface="Lato Black"/>
              <a:cs typeface="Lato Black"/>
              <a:sym typeface="Lato Black"/>
            </a:endParaRPr>
          </a:p>
          <a:p>
            <a:pPr indent="0" lvl="0" marL="0" rtl="1" algn="r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523"/>
              <a:buNone/>
            </a:pPr>
            <a:r>
              <a:rPr lang="ar" sz="1502">
                <a:latin typeface="Lato Black"/>
                <a:ea typeface="Lato Black"/>
                <a:cs typeface="Lato Black"/>
                <a:sym typeface="Lato Black"/>
              </a:rPr>
              <a:t> • تمكين الأعضاء من البحث عن الكتب، استعارتها، حجزها، وإرجاعها بكفاءة.</a:t>
            </a:r>
            <a:endParaRPr sz="1502">
              <a:latin typeface="Lato Black"/>
              <a:ea typeface="Lato Black"/>
              <a:cs typeface="Lato Black"/>
              <a:sym typeface="Lato Black"/>
            </a:endParaRPr>
          </a:p>
          <a:p>
            <a:pPr indent="0" lvl="0" marL="0" rtl="1" algn="r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523"/>
              <a:buNone/>
            </a:pPr>
            <a:r>
              <a:rPr lang="ar" sz="1502">
                <a:latin typeface="Lato Black"/>
                <a:ea typeface="Lato Black"/>
                <a:cs typeface="Lato Black"/>
                <a:sym typeface="Lato Black"/>
              </a:rPr>
              <a:t> • متابعة الاستعارات والغرامات المتعلقة بالكتب المتأخرة.</a:t>
            </a:r>
            <a:endParaRPr sz="1502">
              <a:latin typeface="Lato Black"/>
              <a:ea typeface="Lato Black"/>
              <a:cs typeface="Lato Black"/>
              <a:sym typeface="Lato Black"/>
            </a:endParaRPr>
          </a:p>
          <a:p>
            <a:pPr indent="0" lvl="0" marL="0" rtl="1" algn="r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523"/>
              <a:buNone/>
            </a:pPr>
            <a:r>
              <a:rPr lang="ar" sz="1502">
                <a:latin typeface="Lato Black"/>
                <a:ea typeface="Lato Black"/>
                <a:cs typeface="Lato Black"/>
                <a:sym typeface="Lato Black"/>
              </a:rPr>
              <a:t> • تمكين الأمناء من إدارة المستخدمين والمخزون المكتبي.</a:t>
            </a:r>
            <a:endParaRPr sz="1502">
              <a:latin typeface="Lato Black"/>
              <a:ea typeface="Lato Black"/>
              <a:cs typeface="Lato Black"/>
              <a:sym typeface="Lato Black"/>
            </a:endParaRPr>
          </a:p>
          <a:p>
            <a:pPr indent="0" lvl="0" marL="0" rtl="1" algn="r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523"/>
              <a:buNone/>
            </a:pPr>
            <a:r>
              <a:rPr lang="ar" sz="1502">
                <a:latin typeface="Lato Black"/>
                <a:ea typeface="Lato Black"/>
                <a:cs typeface="Lato Black"/>
                <a:sym typeface="Lato Black"/>
              </a:rPr>
              <a:t> • الحفاظ على سير عمل آمن ومنظم باستخدام المصادقة والصلاحيات المبنية على الدور.</a:t>
            </a:r>
            <a:endParaRPr sz="1502">
              <a:latin typeface="Lato Black"/>
              <a:ea typeface="Lato Black"/>
              <a:cs typeface="Lato Black"/>
              <a:sym typeface="Lato Black"/>
            </a:endParaRPr>
          </a:p>
          <a:p>
            <a:pPr indent="0" lvl="0" marL="0" rtl="1" algn="r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523"/>
              <a:buNone/>
            </a:pPr>
            <a:r>
              <a:t/>
            </a:r>
            <a:endParaRPr sz="1502">
              <a:latin typeface="Lato Black"/>
              <a:ea typeface="Lato Black"/>
              <a:cs typeface="Lato Black"/>
              <a:sym typeface="Lato Black"/>
            </a:endParaRPr>
          </a:p>
          <a:p>
            <a:pPr indent="0" lvl="0" marL="0" rtl="1" algn="r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523"/>
              <a:buNone/>
            </a:pPr>
            <a:r>
              <a:rPr lang="ar" sz="1602">
                <a:latin typeface="Lato Black"/>
                <a:ea typeface="Lato Black"/>
                <a:cs typeface="Lato Black"/>
                <a:sym typeface="Lato Black"/>
              </a:rPr>
              <a:t>المشروع يتبع معمارية الطبقات (</a:t>
            </a:r>
            <a:r>
              <a:rPr lang="ar" sz="1602">
                <a:latin typeface="Lato Black"/>
                <a:ea typeface="Lato Black"/>
                <a:cs typeface="Lato Black"/>
                <a:sym typeface="Lato Black"/>
              </a:rPr>
              <a:t>Layered</a:t>
            </a:r>
            <a:r>
              <a:rPr lang="ar" sz="1602">
                <a:latin typeface="Lato Black"/>
                <a:ea typeface="Lato Black"/>
                <a:cs typeface="Lato Black"/>
                <a:sym typeface="Lato Black"/>
              </a:rPr>
              <a:t> architecture ) مع فصل واضح بين واجهة المستخدم، الخدمات (المنطق البرمجي)، والوصول إلى البيانات (Repository)</a:t>
            </a:r>
            <a:endParaRPr sz="1602">
              <a:latin typeface="Lato Black"/>
              <a:ea typeface="Lato Black"/>
              <a:cs typeface="Lato Black"/>
              <a:sym typeface="Lato Black"/>
            </a:endParaRPr>
          </a:p>
          <a:p>
            <a:pPr indent="0" lvl="0" marL="0" rtl="1" algn="r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523"/>
              <a:buNone/>
            </a:pPr>
            <a:r>
              <a:t/>
            </a:r>
            <a:endParaRPr sz="1502">
              <a:latin typeface="Lato Black"/>
              <a:ea typeface="Lato Black"/>
              <a:cs typeface="Lato Black"/>
              <a:sym typeface="Lato Black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4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4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6"/>
          <p:cNvSpPr txBox="1"/>
          <p:nvPr/>
        </p:nvSpPr>
        <p:spPr>
          <a:xfrm>
            <a:off x="0" y="0"/>
            <a:ext cx="2438700" cy="7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ar" sz="1900">
                <a:solidFill>
                  <a:schemeClr val="lt1"/>
                </a:solidFill>
                <a:highlight>
                  <a:schemeClr val="dk1"/>
                </a:highlight>
                <a:latin typeface="Montserrat"/>
                <a:ea typeface="Montserrat"/>
                <a:cs typeface="Montserrat"/>
                <a:sym typeface="Montserrat"/>
              </a:rPr>
              <a:t>Use case diagram</a:t>
            </a:r>
            <a:endParaRPr sz="1900">
              <a:solidFill>
                <a:schemeClr val="lt1"/>
              </a:solidFill>
              <a:highlight>
                <a:schemeClr val="dk1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55" name="Google Shape;15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8550" y="0"/>
            <a:ext cx="6705450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7"/>
          <p:cNvSpPr txBox="1"/>
          <p:nvPr>
            <p:ph type="title"/>
          </p:nvPr>
        </p:nvSpPr>
        <p:spPr>
          <a:xfrm>
            <a:off x="1052550" y="2071500"/>
            <a:ext cx="7038900" cy="100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1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ar" sz="4500"/>
              <a:t>جداول التوصيف للمتطلبات :</a:t>
            </a:r>
            <a:endParaRPr b="1" sz="45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42200" y="0"/>
            <a:ext cx="2601800" cy="2531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88784" y="0"/>
            <a:ext cx="3024953" cy="2531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42200" y="2637875"/>
            <a:ext cx="2655950" cy="247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02037" y="2611625"/>
            <a:ext cx="3011687" cy="2531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0" y="2637875"/>
            <a:ext cx="3245300" cy="2457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1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0" y="0"/>
            <a:ext cx="3260299" cy="2531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1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542200" y="2664125"/>
            <a:ext cx="2601800" cy="247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61850" y="0"/>
            <a:ext cx="2782150" cy="257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42800" y="0"/>
            <a:ext cx="2889575" cy="2560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0"/>
            <a:ext cx="3148324" cy="2571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61850" y="2745800"/>
            <a:ext cx="2782149" cy="239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342800" y="2764045"/>
            <a:ext cx="2889574" cy="23612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0" y="2717786"/>
            <a:ext cx="3148325" cy="24018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70400" y="-14225"/>
            <a:ext cx="4373601" cy="2514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00" y="0"/>
            <a:ext cx="4289550" cy="257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70400" y="2657175"/>
            <a:ext cx="4289551" cy="2486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1"/>
          <p:cNvSpPr txBox="1"/>
          <p:nvPr>
            <p:ph type="title"/>
          </p:nvPr>
        </p:nvSpPr>
        <p:spPr>
          <a:xfrm>
            <a:off x="1480725" y="10502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lang="ar"/>
              <a:t>المنهجية المستخدمة : منهجية الشلال (waterfall)</a:t>
            </a:r>
            <a:endParaRPr/>
          </a:p>
        </p:txBody>
      </p:sp>
      <p:sp>
        <p:nvSpPr>
          <p:cNvPr id="194" name="Google Shape;194;p21"/>
          <p:cNvSpPr txBox="1"/>
          <p:nvPr>
            <p:ph idx="1" type="body"/>
          </p:nvPr>
        </p:nvSpPr>
        <p:spPr>
          <a:xfrm>
            <a:off x="1082625" y="865725"/>
            <a:ext cx="7835100" cy="427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1" algn="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b="1" lang="ar" sz="1510"/>
              <a:t>السبب:</a:t>
            </a:r>
            <a:endParaRPr b="1" sz="1510"/>
          </a:p>
          <a:p>
            <a:pPr indent="0" lvl="0" marL="0" rtl="1" algn="r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770"/>
              <a:buNone/>
            </a:pPr>
            <a:r>
              <a:rPr b="1" lang="ar" sz="1510"/>
              <a:t> •</a:t>
            </a:r>
            <a:r>
              <a:rPr b="1" lang="ar" sz="1510"/>
              <a:t>تناسب طبيعة المشروع التعليمية الواضحة المراحل محدودة التعديلات</a:t>
            </a:r>
            <a:r>
              <a:rPr b="1" lang="ar" sz="1510"/>
              <a:t>.</a:t>
            </a:r>
            <a:endParaRPr b="1" sz="1510"/>
          </a:p>
          <a:p>
            <a:pPr indent="0" lvl="0" marL="0" rtl="1" algn="r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770"/>
              <a:buNone/>
            </a:pPr>
            <a:r>
              <a:rPr b="1" lang="ar" sz="1510"/>
              <a:t> • لا توجد تغييرات متكررة في المراحل.</a:t>
            </a:r>
            <a:endParaRPr b="1" sz="1510"/>
          </a:p>
          <a:p>
            <a:pPr indent="0" lvl="0" marL="0" rtl="1" algn="r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770"/>
              <a:buNone/>
            </a:pPr>
            <a:r>
              <a:rPr b="1" lang="ar" sz="1510"/>
              <a:t> • مناسب للمشاريع الأكاديمية الصغيرة والمتوسطة.</a:t>
            </a:r>
            <a:endParaRPr b="1" sz="1510"/>
          </a:p>
          <a:p>
            <a:pPr indent="0" lvl="0" marL="0" rtl="1" algn="r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770"/>
              <a:buNone/>
            </a:pPr>
            <a:r>
              <a:rPr b="1" lang="ar" sz="1510"/>
              <a:t> • كل مرحلة تُنجز بالكامل قبل الانتقال للمرحلة التالية.</a:t>
            </a:r>
            <a:endParaRPr b="1" sz="1510"/>
          </a:p>
          <a:p>
            <a:pPr indent="0" lvl="0" marL="0" rtl="1" algn="r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770"/>
              <a:buNone/>
            </a:pPr>
            <a:r>
              <a:rPr b="1" lang="ar" sz="1510"/>
              <a:t>مراحلها:</a:t>
            </a:r>
            <a:endParaRPr b="1" sz="1510"/>
          </a:p>
          <a:p>
            <a:pPr indent="0" lvl="0" marL="0" rtl="1" algn="r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770"/>
              <a:buNone/>
            </a:pPr>
            <a:r>
              <a:rPr b="1" lang="ar" sz="1510"/>
              <a:t> 1. تحليل المتطلبات (Requirements Analysis)</a:t>
            </a:r>
            <a:endParaRPr b="1" sz="1510"/>
          </a:p>
          <a:p>
            <a:pPr indent="0" lvl="0" marL="0" rtl="1" algn="r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770"/>
              <a:buNone/>
            </a:pPr>
            <a:r>
              <a:rPr b="1" lang="ar" sz="1510"/>
              <a:t> 2. التصميم (Design)</a:t>
            </a:r>
            <a:endParaRPr b="1" sz="1510"/>
          </a:p>
          <a:p>
            <a:pPr indent="0" lvl="0" marL="0" rtl="1" algn="r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770"/>
              <a:buNone/>
            </a:pPr>
            <a:r>
              <a:rPr b="1" lang="ar" sz="1510"/>
              <a:t> 3. التنفيذ (Implementation)</a:t>
            </a:r>
            <a:endParaRPr b="1" sz="1510"/>
          </a:p>
          <a:p>
            <a:pPr indent="0" lvl="0" marL="0" rtl="1" algn="r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770"/>
              <a:buNone/>
            </a:pPr>
            <a:r>
              <a:rPr b="1" lang="ar" sz="1510"/>
              <a:t> 4. الاختبار (Testing)</a:t>
            </a:r>
            <a:endParaRPr b="1" sz="1510"/>
          </a:p>
          <a:p>
            <a:pPr indent="0" lvl="0" marL="0" rtl="1" algn="r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770"/>
              <a:buNone/>
            </a:pPr>
            <a:r>
              <a:rPr b="1" lang="ar" sz="1510"/>
              <a:t> 5. التشغيل والصيانة (Deployment &amp; Maintenance)</a:t>
            </a:r>
            <a:endParaRPr b="1" sz="1510"/>
          </a:p>
          <a:p>
            <a:pPr indent="0" lvl="0" marL="0" rtl="1" algn="r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770"/>
              <a:buNone/>
            </a:pPr>
            <a:r>
              <a:t/>
            </a:r>
            <a:endParaRPr b="1" sz="151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